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70" r:id="rId4"/>
    <p:sldId id="278" r:id="rId5"/>
    <p:sldId id="279" r:id="rId6"/>
    <p:sldId id="263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68" r:id="rId16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FF0000"/>
    <a:srgbClr val="006600"/>
    <a:srgbClr val="9900CC"/>
    <a:srgbClr val="CC00FF"/>
    <a:srgbClr val="660066"/>
    <a:srgbClr val="FFE7FF"/>
    <a:srgbClr val="FFCCFF"/>
    <a:srgbClr val="3378CB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4C9AC5-6B42-417F-9212-517F8AC4A891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51C1D7-E24F-458A-B443-68FD5422F65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922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82A2B7-44D1-462D-B3F6-DCC8E7A38BB6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6A10E-6777-4B24-906F-6370A4D10ED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0037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558892-2E58-44D2-B1B2-2688E45F03D8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E3770D-B23B-4ADD-9553-34CD02417C5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2077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64D33F-EFE9-4B75-B9C0-A72C381AED8B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275A05-B360-4A62-A339-25570F34786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5510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795D48-FEFB-464B-81CD-B81308A13064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041CDB-3DC8-4266-AF09-A28183EE1B5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948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BD8CDC-B0B5-47C5-8690-0778B2DD65FD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BB3268-01E8-47F7-B9A8-B123EAF46EF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4815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1A7D0D-1EBC-44CC-9561-A223F9A4A282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6571E1-A653-4294-9D85-0EBDA250DC0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5963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1634DD-77FE-42AF-8194-531E6CD3D702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153F6F-A635-4D17-9D71-DD70A04E1C5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8607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D59E50-C6D9-462E-8F3A-A8FFE9E08D1B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880B91-E5FE-4248-AD0D-3E38416D43A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6047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AF6441-511D-4BA7-A682-9F86A25CDB22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D9EAB5-5926-4161-B68D-7A40510504F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895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8C0761-CDB5-4C09-9117-2D08CF8C0A9B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204AF1-293E-4C0B-90CC-7C4B5F69DCC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0175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3F1C7D60-227E-4B70-BB68-8EED7E004ABA}" type="datetimeFigureOut">
              <a:rPr lang="ru-RU"/>
              <a:pPr>
                <a:defRPr/>
              </a:pPr>
              <a:t>14.06.2022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D37C880-9770-4CE2-9393-754583E80B6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-252413" y="5157788"/>
            <a:ext cx="6400801" cy="17526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ru-RU"/>
          </a:p>
        </p:txBody>
      </p:sp>
      <p:sp>
        <p:nvSpPr>
          <p:cNvPr id="5" name="TextBox 4"/>
          <p:cNvSpPr txBox="1"/>
          <p:nvPr/>
        </p:nvSpPr>
        <p:spPr>
          <a:xfrm rot="156330">
            <a:off x="3276600" y="3538538"/>
            <a:ext cx="4319588" cy="1570037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b="1">
                <a:solidFill>
                  <a:srgbClr val="000000"/>
                </a:solidFill>
                <a:latin typeface="Times New Roman" pitchFamily="18" charset="0"/>
                <a:cs typeface="Calibri" pitchFamily="34" charset="0"/>
              </a:rPr>
              <a:t>Налоговый учет в кредитных организациях</a:t>
            </a:r>
            <a:endParaRPr lang="ru-RU" sz="320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rot="156330">
            <a:off x="3076575" y="5480050"/>
            <a:ext cx="4321175" cy="830263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/>
            <a:r>
              <a:rPr lang="ru-RU" sz="1600" b="1">
                <a:solidFill>
                  <a:srgbClr val="E46C0A"/>
                </a:solidFill>
                <a:latin typeface="Times New Roman" pitchFamily="18" charset="0"/>
                <a:cs typeface="Calibri" pitchFamily="34" charset="0"/>
              </a:rPr>
              <a:t>Работу выполнили </a:t>
            </a:r>
          </a:p>
          <a:p>
            <a:pPr algn="r" eaLnBrk="1" hangingPunct="1"/>
            <a:r>
              <a:rPr lang="ru-RU" sz="1600" b="1">
                <a:solidFill>
                  <a:srgbClr val="E46C0A"/>
                </a:solidFill>
                <a:latin typeface="Times New Roman" pitchFamily="18" charset="0"/>
              </a:rPr>
              <a:t>Студентки гр. 451-БУ</a:t>
            </a:r>
          </a:p>
          <a:p>
            <a:pPr algn="r" eaLnBrk="1" hangingPunct="1"/>
            <a:r>
              <a:rPr lang="ru-RU" sz="1600" b="1">
                <a:solidFill>
                  <a:srgbClr val="E46C0A"/>
                </a:solidFill>
                <a:latin typeface="Times New Roman" pitchFamily="18" charset="0"/>
              </a:rPr>
              <a:t>Войнова А.В., Левичева Н.Б.</a:t>
            </a:r>
            <a:endParaRPr lang="ru-RU" sz="1600">
              <a:solidFill>
                <a:srgbClr val="E46C0A"/>
              </a:solidFill>
            </a:endParaRPr>
          </a:p>
        </p:txBody>
      </p:sp>
      <p:grpSp>
        <p:nvGrpSpPr>
          <p:cNvPr id="2054" name="Группа 11"/>
          <p:cNvGrpSpPr>
            <a:grpSpLocks/>
          </p:cNvGrpSpPr>
          <p:nvPr/>
        </p:nvGrpSpPr>
        <p:grpSpPr bwMode="auto">
          <a:xfrm>
            <a:off x="0" y="0"/>
            <a:ext cx="9236075" cy="7389813"/>
            <a:chOff x="0" y="0"/>
            <a:chExt cx="9236797" cy="7389439"/>
          </a:xfrm>
        </p:grpSpPr>
        <p:pic>
          <p:nvPicPr>
            <p:cNvPr id="2055" name="Picture 6" descr="C:\Documents and Settings\Admin\Рабочий стол\Слайды\Без имени-2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236797" cy="73894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107512" y="98267"/>
              <a:ext cx="4680886" cy="2169715"/>
            </a:xfrm>
            <a:prstGeom prst="rect">
              <a:avLst/>
            </a:prstGeo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algn="ctr">
                <a:spcAft>
                  <a:spcPts val="0"/>
                </a:spcAft>
                <a:defRPr/>
              </a:pPr>
              <a:r>
                <a:rPr lang="ru-RU" sz="1500" b="1" dirty="0">
                  <a:solidFill>
                    <a:schemeClr val="tx1"/>
                  </a:solidFill>
                  <a:latin typeface="Times New Roman"/>
                  <a:ea typeface="Calibri"/>
                  <a:cs typeface="Times New Roman"/>
                </a:rPr>
                <a:t>МИНИСТЕРСТВО НАУКИ И ВЫСШЕГО ОБРАЗОВАНИЯ </a:t>
              </a:r>
            </a:p>
            <a:p>
              <a:pPr algn="ctr">
                <a:spcAft>
                  <a:spcPts val="0"/>
                </a:spcAft>
                <a:defRPr/>
              </a:pPr>
              <a:r>
                <a:rPr lang="ru-RU" sz="1500" b="1" dirty="0">
                  <a:solidFill>
                    <a:schemeClr val="tx1"/>
                  </a:solidFill>
                  <a:latin typeface="Times New Roman"/>
                  <a:ea typeface="Calibri"/>
                  <a:cs typeface="Times New Roman"/>
                </a:rPr>
                <a:t>РОССИЙСКОЙ ФЕДЕРАЦИИ</a:t>
              </a:r>
            </a:p>
            <a:p>
              <a:pPr algn="ctr">
                <a:spcAft>
                  <a:spcPts val="0"/>
                </a:spcAft>
                <a:defRPr/>
              </a:pPr>
              <a:r>
                <a:rPr lang="ru-RU" sz="1500" b="1" dirty="0">
                  <a:solidFill>
                    <a:schemeClr val="tx1"/>
                  </a:solidFill>
                  <a:latin typeface="Times New Roman"/>
                  <a:ea typeface="Calibri"/>
                  <a:cs typeface="Times New Roman"/>
                </a:rPr>
                <a:t>Федеральное государственное бюджетное образовательное учреждение</a:t>
              </a:r>
            </a:p>
            <a:p>
              <a:pPr algn="ctr">
                <a:spcAft>
                  <a:spcPts val="0"/>
                </a:spcAft>
                <a:defRPr/>
              </a:pPr>
              <a:r>
                <a:rPr lang="ru-RU" sz="1500" b="1" dirty="0">
                  <a:solidFill>
                    <a:schemeClr val="tx1"/>
                  </a:solidFill>
                  <a:latin typeface="Times New Roman"/>
                  <a:ea typeface="Calibri"/>
                  <a:cs typeface="Times New Roman"/>
                </a:rPr>
                <a:t>высшего образования</a:t>
              </a:r>
            </a:p>
            <a:p>
              <a:pPr algn="ctr">
                <a:spcAft>
                  <a:spcPts val="0"/>
                </a:spcAft>
                <a:defRPr/>
              </a:pPr>
              <a:r>
                <a:rPr lang="ru-RU" sz="1500" b="1" dirty="0">
                  <a:solidFill>
                    <a:schemeClr val="tx1"/>
                  </a:solidFill>
                  <a:latin typeface="Times New Roman"/>
                  <a:ea typeface="Calibri"/>
                  <a:cs typeface="Times New Roman"/>
                </a:rPr>
                <a:t>«Московский государственный технический университет имени Н.Э. Баумана</a:t>
              </a:r>
            </a:p>
            <a:p>
              <a:pPr algn="ctr">
                <a:spcAft>
                  <a:spcPts val="0"/>
                </a:spcAft>
                <a:defRPr/>
              </a:pPr>
              <a:r>
                <a:rPr lang="ru-RU" sz="1500" b="1" dirty="0">
                  <a:solidFill>
                    <a:schemeClr val="tx1"/>
                  </a:solidFill>
                  <a:latin typeface="Times New Roman"/>
                  <a:ea typeface="Calibri"/>
                  <a:cs typeface="Times New Roman"/>
                </a:rPr>
                <a:t>(национальный исследовательский университет)»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21202226">
              <a:off x="847509" y="3638707"/>
              <a:ext cx="3900627" cy="923283"/>
            </a:xfrm>
            <a:prstGeom prst="rect">
              <a:avLst/>
            </a:prstGeo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ru-RU" dirty="0"/>
                <a:t>ВЫПУСКНАЯ КВАЛИФИКАЦИОННАЯ РАБОТА по курсу </a:t>
              </a:r>
            </a:p>
            <a:p>
              <a:pPr algn="ctr">
                <a:defRPr/>
              </a:pPr>
              <a:r>
                <a:rPr lang="ru-RU" dirty="0"/>
                <a:t>«</a:t>
              </a:r>
              <a:r>
                <a:rPr lang="ru-RU" dirty="0" err="1"/>
                <a:t>Data</a:t>
              </a:r>
              <a:r>
                <a:rPr lang="ru-RU" dirty="0"/>
                <a:t> </a:t>
              </a:r>
              <a:r>
                <a:rPr lang="ru-RU" dirty="0" err="1"/>
                <a:t>Science</a:t>
              </a:r>
              <a:r>
                <a:rPr lang="ru-RU" dirty="0"/>
                <a:t>»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5C81383-FF55-483E-875D-9C2CEBF0041F}"/>
              </a:ext>
            </a:extLst>
          </p:cNvPr>
          <p:cNvSpPr txBox="1"/>
          <p:nvPr/>
        </p:nvSpPr>
        <p:spPr bwMode="auto">
          <a:xfrm rot="258805">
            <a:off x="1000721" y="4625664"/>
            <a:ext cx="3900322" cy="369332"/>
          </a:xfrm>
          <a:prstGeom prst="rect">
            <a:avLst/>
          </a:prstGeom>
          <a:solidFill>
            <a:srgbClr val="FF9900"/>
          </a:soli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ru-RU" dirty="0">
                <a:solidFill>
                  <a:schemeClr val="accent2">
                    <a:lumMod val="50000"/>
                  </a:schemeClr>
                </a:solidFill>
              </a:rPr>
              <a:t>Подготовила Левичева Н.Б.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37C946-9B7D-48A2-A9E9-E9531BC8E1A2}"/>
              </a:ext>
            </a:extLst>
          </p:cNvPr>
          <p:cNvSpPr txBox="1"/>
          <p:nvPr/>
        </p:nvSpPr>
        <p:spPr bwMode="auto">
          <a:xfrm>
            <a:off x="899592" y="6360073"/>
            <a:ext cx="2698800" cy="369332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defRPr/>
            </a:pPr>
            <a:r>
              <a:rPr lang="ru-RU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Москва,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3" descr="C:\Documents and Settings\Admin\Рабочий стол\Новая папка (2)\гнео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8426450" y="6256338"/>
            <a:ext cx="574675" cy="57626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prstClr val="black"/>
              </a:solidFill>
            </a:endParaRPr>
          </a:p>
        </p:txBody>
      </p:sp>
      <p:sp>
        <p:nvSpPr>
          <p:cNvPr id="6149" name="TextBox 7"/>
          <p:cNvSpPr txBox="1">
            <a:spLocks noChangeArrowheads="1"/>
          </p:cNvSpPr>
          <p:nvPr/>
        </p:nvSpPr>
        <p:spPr bwMode="auto">
          <a:xfrm>
            <a:off x="8467725" y="6272213"/>
            <a:ext cx="492125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>
                <a:solidFill>
                  <a:srgbClr val="000000"/>
                </a:solidFill>
              </a:rPr>
              <a:t>9</a:t>
            </a:r>
          </a:p>
        </p:txBody>
      </p:sp>
      <p:sp>
        <p:nvSpPr>
          <p:cNvPr id="6150" name="Прямоугольник 1"/>
          <p:cNvSpPr>
            <a:spLocks noChangeArrowheads="1"/>
          </p:cNvSpPr>
          <p:nvPr/>
        </p:nvSpPr>
        <p:spPr bwMode="auto">
          <a:xfrm>
            <a:off x="221526" y="-99392"/>
            <a:ext cx="6048672" cy="1094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500" b="1" dirty="0">
                <a:solidFill>
                  <a:schemeClr val="bg1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Для прогноза модуля упругости при растяжении и прочности при растяжении были использованы методы решения задачи множественной регрессии с помощью </a:t>
            </a:r>
            <a:r>
              <a:rPr lang="ru-RU" sz="1500" b="1" dirty="0" err="1">
                <a:solidFill>
                  <a:schemeClr val="bg1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Python</a:t>
            </a:r>
            <a:endParaRPr lang="ru-RU" sz="15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F3A391F-D2FB-4C8E-80C7-E716B0C56A68}"/>
              </a:ext>
            </a:extLst>
          </p:cNvPr>
          <p:cNvSpPr/>
          <p:nvPr/>
        </p:nvSpPr>
        <p:spPr>
          <a:xfrm rot="21234576">
            <a:off x="1133874" y="1396506"/>
            <a:ext cx="5131376" cy="120032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ru-RU" sz="2400" spc="-5" dirty="0">
                <a:solidFill>
                  <a:srgbClr val="FF0000"/>
                </a:solidFill>
                <a:ea typeface="Calibri"/>
                <a:cs typeface="Times New Roman"/>
              </a:rPr>
              <a:t>Результаты оценки качества моделей для решения задач множественной регрессии </a:t>
            </a:r>
            <a:endParaRPr lang="ru-RU" sz="2400" dirty="0">
              <a:solidFill>
                <a:srgbClr val="FF0000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EE0805-940F-4022-A303-EF5C071CB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893" y="2852935"/>
            <a:ext cx="5190580" cy="3426650"/>
          </a:xfrm>
          <a:prstGeom prst="rect">
            <a:avLst/>
          </a:prstGeom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3" descr="C:\Documents and Settings\Admin\Рабочий стол\Photoshop_Icons_by_Benjigarner\Photoshop Icons by Vincent Garnier\PNG (512x512)\Photoshop - Fresh Green.png">
            <a:extLst>
              <a:ext uri="{FF2B5EF4-FFF2-40B4-BE49-F238E27FC236}">
                <a16:creationId xmlns:a16="http://schemas.microsoft.com/office/drawing/2014/main" id="{0AD3646D-C3B9-4A49-A876-38D93CB50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5397">
            <a:off x="7149696" y="1018662"/>
            <a:ext cx="1454150" cy="145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92873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5" descr="C:\Documents and Settings\Admin\Рабочий стол\Новая папка (2)\David Guetta wallpape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0800"/>
            <a:ext cx="9144000" cy="684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4" descr="C:\Documents and Settings\Admin\Рабочий стол\Слайды\у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98"/>
            <a:ext cx="91805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 descr="C:\Documents and Settings\Admin\Рабочий стол\cs2_orbs\cs2_orbs\png\bridg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40767">
            <a:off x="7704344" y="473352"/>
            <a:ext cx="12192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8448675" y="6221413"/>
            <a:ext cx="576263" cy="5746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3084" name="TextBox 7"/>
          <p:cNvSpPr txBox="1">
            <a:spLocks noChangeArrowheads="1"/>
          </p:cNvSpPr>
          <p:nvPr/>
        </p:nvSpPr>
        <p:spPr bwMode="auto">
          <a:xfrm>
            <a:off x="8373892" y="6178097"/>
            <a:ext cx="68262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/>
              <a:t>10</a:t>
            </a:r>
          </a:p>
        </p:txBody>
      </p:sp>
      <p:pic>
        <p:nvPicPr>
          <p:cNvPr id="13" name="Picture 6" descr="C:\Documents and Settings\Admin\Рабочий стол\cs2_orbs\cs2_orbs\png\go_liv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157192"/>
            <a:ext cx="1435224" cy="1435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C38AB62-2926-4311-B2E8-656D21A4AEB9}"/>
              </a:ext>
            </a:extLst>
          </p:cNvPr>
          <p:cNvSpPr/>
          <p:nvPr/>
        </p:nvSpPr>
        <p:spPr>
          <a:xfrm>
            <a:off x="28604" y="0"/>
            <a:ext cx="678707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500" b="1" dirty="0">
                <a:solidFill>
                  <a:srgbClr val="FFE7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itchFamily="18" charset="0"/>
                <a:cs typeface="Calibri" pitchFamily="34" charset="0"/>
              </a:rPr>
              <a:t>Для прогнозирования соотношения матрица-наполнитель написаны модели с использованием однослойного и многослойного персептрона</a:t>
            </a:r>
            <a:endParaRPr lang="ru-RU" sz="1500" dirty="0">
              <a:solidFill>
                <a:srgbClr val="FFE7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B6E89FA-617B-49B4-AB9F-14B81146FCF3}"/>
              </a:ext>
            </a:extLst>
          </p:cNvPr>
          <p:cNvSpPr/>
          <p:nvPr/>
        </p:nvSpPr>
        <p:spPr>
          <a:xfrm>
            <a:off x="614076" y="1583176"/>
            <a:ext cx="6608057" cy="1200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7030A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Все модели обучались на 100 эпохах.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Размер тестовой выборки составил 30 процентов.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построении </a:t>
            </a:r>
            <a:r>
              <a:rPr lang="ru-RU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линейной модели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зависимость соотношения матрица-наполнитель была установлена от потребления смолы.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B70BC2E-DBDD-44BB-9400-228724F57E6A}"/>
              </a:ext>
            </a:extLst>
          </p:cNvPr>
          <p:cNvSpPr/>
          <p:nvPr/>
        </p:nvSpPr>
        <p:spPr>
          <a:xfrm>
            <a:off x="2474979" y="3003708"/>
            <a:ext cx="62757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C00000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График предсказанных значений соотношения матрица-наполнитель в модели (</a:t>
            </a:r>
            <a:r>
              <a:rPr lang="ru-RU" b="1" dirty="0" err="1">
                <a:solidFill>
                  <a:srgbClr val="C00000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dnn_potrsmoly_model</a:t>
            </a:r>
            <a:r>
              <a:rPr lang="ru-RU" b="1" dirty="0">
                <a:solidFill>
                  <a:srgbClr val="C00000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FFF7C4-20EF-48BD-AA1D-19962CBB52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7944" y="3812683"/>
            <a:ext cx="3710790" cy="2645166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020010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Documents and Settings\Admin\Рабочий стол\Слайды\шщ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623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8400816" y="6106974"/>
            <a:ext cx="574675" cy="57626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prstClr val="black"/>
              </a:solidFill>
            </a:endParaRPr>
          </a:p>
        </p:txBody>
      </p:sp>
      <p:sp>
        <p:nvSpPr>
          <p:cNvPr id="10244" name="TextBox 7"/>
          <p:cNvSpPr txBox="1">
            <a:spLocks noChangeArrowheads="1"/>
          </p:cNvSpPr>
          <p:nvPr/>
        </p:nvSpPr>
        <p:spPr bwMode="auto">
          <a:xfrm>
            <a:off x="8330488" y="6081160"/>
            <a:ext cx="71532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>
                <a:solidFill>
                  <a:srgbClr val="000000"/>
                </a:solidFill>
              </a:rPr>
              <a:t>11</a:t>
            </a:r>
          </a:p>
        </p:txBody>
      </p:sp>
      <p:pic>
        <p:nvPicPr>
          <p:cNvPr id="10251" name="Picture 3" descr="C:\Documents and Settings\Admin\Рабочий стол\Photoshop_Icons_by_Benjigarner\Photoshop Icons by Vincent Garnier\PNG (512x512)\Photoshop - Fresh Gree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69487">
            <a:off x="223008" y="4907093"/>
            <a:ext cx="1454150" cy="145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8853050-2E91-4396-8073-0F0142B6AD17}"/>
              </a:ext>
            </a:extLst>
          </p:cNvPr>
          <p:cNvSpPr/>
          <p:nvPr/>
        </p:nvSpPr>
        <p:spPr>
          <a:xfrm>
            <a:off x="7899" y="-20407"/>
            <a:ext cx="9144000" cy="1938992"/>
          </a:xfrm>
          <a:prstGeom prst="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solidFill>
              <a:srgbClr val="FF9900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u-RU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При построении многослойного персептрона после слоя нормализации добавлены слои:</a:t>
            </a:r>
          </a:p>
          <a:p>
            <a:r>
              <a:rPr lang="en-US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- </a:t>
            </a:r>
            <a:r>
              <a:rPr lang="ru-RU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слой с 32 нейронами и активационной функцией «</a:t>
            </a:r>
            <a:r>
              <a:rPr lang="ru-RU" sz="2000" b="1" spc="-5" dirty="0" err="1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tanh</a:t>
            </a:r>
            <a:r>
              <a:rPr lang="ru-RU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»,</a:t>
            </a:r>
          </a:p>
          <a:p>
            <a:r>
              <a:rPr lang="en-US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- </a:t>
            </a:r>
            <a:r>
              <a:rPr lang="ru-RU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слой с пакетной нормализацией (</a:t>
            </a:r>
            <a:r>
              <a:rPr lang="ru-RU" sz="2000" b="1" spc="-5" dirty="0" err="1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BatchNormalization</a:t>
            </a:r>
            <a:r>
              <a:rPr lang="ru-RU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),</a:t>
            </a:r>
          </a:p>
          <a:p>
            <a:r>
              <a:rPr lang="en-US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- </a:t>
            </a:r>
            <a:r>
              <a:rPr lang="ru-RU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слой с методом «прореживания» (</a:t>
            </a:r>
            <a:r>
              <a:rPr lang="ru-RU" sz="2000" b="1" spc="-5" dirty="0" err="1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Dropout</a:t>
            </a:r>
            <a:r>
              <a:rPr lang="ru-RU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),</a:t>
            </a:r>
          </a:p>
          <a:p>
            <a:r>
              <a:rPr lang="en-US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- </a:t>
            </a:r>
            <a:r>
              <a:rPr lang="ru-RU" sz="2000" b="1" spc="-5" dirty="0">
                <a:solidFill>
                  <a:srgbClr val="0066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выходной слой.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F9E9F27-BB56-4BCE-BA7B-D41EE8690F12}"/>
              </a:ext>
            </a:extLst>
          </p:cNvPr>
          <p:cNvSpPr/>
          <p:nvPr/>
        </p:nvSpPr>
        <p:spPr>
          <a:xfrm>
            <a:off x="950082" y="2034428"/>
            <a:ext cx="686227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rgbClr val="FFFF00"/>
                </a:solidFill>
                <a:latin typeface="Times New Roman" pitchFamily="18" charset="0"/>
                <a:cs typeface="Times New Roman" pitchFamily="18" charset="0"/>
              </a:rPr>
              <a:t>График изменения ошибки тестовой и </a:t>
            </a:r>
            <a:r>
              <a:rPr lang="ru-RU" sz="2000" b="1" dirty="0" err="1">
                <a:solidFill>
                  <a:srgbClr val="FFFF00"/>
                </a:solidFill>
                <a:latin typeface="Times New Roman" pitchFamily="18" charset="0"/>
                <a:cs typeface="Times New Roman" pitchFamily="18" charset="0"/>
              </a:rPr>
              <a:t>валидационной</a:t>
            </a:r>
            <a:r>
              <a:rPr lang="ru-RU" sz="2000" b="1" dirty="0">
                <a:solidFill>
                  <a:srgbClr val="FFFF00"/>
                </a:solidFill>
                <a:latin typeface="Times New Roman" pitchFamily="18" charset="0"/>
                <a:cs typeface="Times New Roman" pitchFamily="18" charset="0"/>
              </a:rPr>
              <a:t> выборки в процессе обучения</a:t>
            </a:r>
            <a:r>
              <a:rPr lang="en-US" sz="2000" b="1" dirty="0">
                <a:solidFill>
                  <a:srgbClr val="FFFF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b="1" dirty="0">
                <a:solidFill>
                  <a:srgbClr val="FFFF00"/>
                </a:solidFill>
                <a:latin typeface="Times New Roman" pitchFamily="18" charset="0"/>
                <a:cs typeface="Times New Roman" pitchFamily="18" charset="0"/>
              </a:rPr>
              <a:t>модели, которая учитывает все имеющиеся признаки (</a:t>
            </a:r>
            <a:r>
              <a:rPr lang="ru-RU" sz="2000" b="1" dirty="0" err="1">
                <a:solidFill>
                  <a:srgbClr val="FFFF00"/>
                </a:solidFill>
                <a:latin typeface="Times New Roman" pitchFamily="18" charset="0"/>
                <a:cs typeface="Times New Roman" pitchFamily="18" charset="0"/>
              </a:rPr>
              <a:t>dnn_model</a:t>
            </a:r>
            <a:r>
              <a:rPr lang="ru-RU" sz="2000" b="1" dirty="0">
                <a:solidFill>
                  <a:srgbClr val="FFFF00"/>
                </a:solidFill>
                <a:latin typeface="Times New Roman" pitchFamily="18" charset="0"/>
                <a:cs typeface="Times New Roman" pitchFamily="18" charset="0"/>
              </a:rPr>
              <a:t>):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EA740E3-4E38-4F4E-90AA-F2E876809B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3929" y="3165934"/>
            <a:ext cx="4092327" cy="3381637"/>
          </a:xfrm>
          <a:prstGeom prst="rect">
            <a:avLst/>
          </a:prstGeom>
          <a:ln>
            <a:solidFill>
              <a:srgbClr val="FFFF00"/>
            </a:solidFill>
          </a:ln>
        </p:spPr>
      </p:pic>
    </p:spTree>
    <p:extLst>
      <p:ext uri="{BB962C8B-B14F-4D97-AF65-F5344CB8AC3E}">
        <p14:creationId xmlns:p14="http://schemas.microsoft.com/office/powerpoint/2010/main" val="2508204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69A79D5-9D93-4E80-A841-10034205C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918960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3A0986F-9D07-4D44-B2A6-8CB98A37C6CE}"/>
              </a:ext>
            </a:extLst>
          </p:cNvPr>
          <p:cNvSpPr/>
          <p:nvPr/>
        </p:nvSpPr>
        <p:spPr>
          <a:xfrm>
            <a:off x="8426450" y="6256338"/>
            <a:ext cx="574675" cy="57626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prstClr val="black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415E695-0426-4635-9D3A-3B1CEFE56190}"/>
              </a:ext>
            </a:extLst>
          </p:cNvPr>
          <p:cNvSpPr/>
          <p:nvPr/>
        </p:nvSpPr>
        <p:spPr>
          <a:xfrm>
            <a:off x="179512" y="-99392"/>
            <a:ext cx="604867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b="1" dirty="0">
                <a:solidFill>
                  <a:schemeClr val="tx2"/>
                </a:soli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  <a:latin typeface="Times New Roman" pitchFamily="18" charset="0"/>
                <a:cs typeface="Calibri" pitchFamily="34" charset="0"/>
              </a:rPr>
              <a:t>Результаты оценки качества моделей для прогноза соотношения матрица-наполнитель с помощью метрики MAE:</a:t>
            </a:r>
            <a:endParaRPr lang="ru-RU" sz="2200" dirty="0">
              <a:solidFill>
                <a:schemeClr val="tx2"/>
              </a:solidFill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798AA7D8-53AE-4A51-80FA-FFCA28D24E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6417" y="6272213"/>
            <a:ext cx="70852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>
                <a:solidFill>
                  <a:srgbClr val="000000"/>
                </a:solidFill>
              </a:rPr>
              <a:t>12</a:t>
            </a:r>
          </a:p>
        </p:txBody>
      </p:sp>
      <p:pic>
        <p:nvPicPr>
          <p:cNvPr id="10" name="Picture 3" descr="C:\Documents and Settings\Admin\Рабочий стол\Photoshop_Icons_by_Benjigarner\Photoshop Icons by Vincent Garnier\PNG (512x512)\Photoshop -  CS3.png">
            <a:extLst>
              <a:ext uri="{FF2B5EF4-FFF2-40B4-BE49-F238E27FC236}">
                <a16:creationId xmlns:a16="http://schemas.microsoft.com/office/drawing/2014/main" id="{A514BCC7-39B7-437C-BA24-D163CF163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404056"/>
            <a:ext cx="1530340" cy="17738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0475674-3C90-474D-B6AD-424275E54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164" y="1093912"/>
            <a:ext cx="4986960" cy="1469263"/>
          </a:xfrm>
          <a:prstGeom prst="rect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E3D5D1F-3E5C-46C7-B1FC-DE858E77B8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568" y="3810054"/>
            <a:ext cx="2952328" cy="2983537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63355077-C6EF-45D1-A750-8BD761170B0F}"/>
              </a:ext>
            </a:extLst>
          </p:cNvPr>
          <p:cNvSpPr/>
          <p:nvPr/>
        </p:nvSpPr>
        <p:spPr>
          <a:xfrm>
            <a:off x="179512" y="2655893"/>
            <a:ext cx="3888432" cy="91712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ru-RU" spc="-5" dirty="0">
                <a:solidFill>
                  <a:srgbClr val="FF00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График истинных и предсказанных значений соотношения матрица-наполнитель: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E3C9E2B3-9237-4FD3-A4EC-B6A85DB456E3}"/>
              </a:ext>
            </a:extLst>
          </p:cNvPr>
          <p:cNvSpPr/>
          <p:nvPr/>
        </p:nvSpPr>
        <p:spPr>
          <a:xfrm>
            <a:off x="4432914" y="2843268"/>
            <a:ext cx="399353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ru-RU" spc="-5" dirty="0">
                <a:solidFill>
                  <a:srgbClr val="FF00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Гистограмма распределения ошибки: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0FC1E98-D1F2-432D-9400-A5A2BA08D46F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4623014" y="3830066"/>
            <a:ext cx="3669030" cy="2404110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8" name="Picture 3" descr="C:\Documents and Settings\Admin\Рабочий стол\Photoshop_Icons_by_Benjigarner\Photoshop Icons by Vincent Garnier\PNG (512x512)\Photoshop -  CS3.png">
            <a:extLst>
              <a:ext uri="{FF2B5EF4-FFF2-40B4-BE49-F238E27FC236}">
                <a16:creationId xmlns:a16="http://schemas.microsoft.com/office/drawing/2014/main" id="{6150A3D7-9088-4DC3-94AA-BB0D876CCE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332254">
            <a:off x="3807368" y="5847495"/>
            <a:ext cx="972144" cy="972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8231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3" descr="C:\Documents and Settings\Admin\Рабочий стол\Новая папка (2)\гнео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8426450" y="6256338"/>
            <a:ext cx="574675" cy="57626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prstClr val="black"/>
              </a:solidFill>
            </a:endParaRPr>
          </a:p>
        </p:txBody>
      </p:sp>
      <p:sp>
        <p:nvSpPr>
          <p:cNvPr id="6149" name="TextBox 7"/>
          <p:cNvSpPr txBox="1">
            <a:spLocks noChangeArrowheads="1"/>
          </p:cNvSpPr>
          <p:nvPr/>
        </p:nvSpPr>
        <p:spPr bwMode="auto">
          <a:xfrm>
            <a:off x="8324850" y="6285925"/>
            <a:ext cx="67627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>
                <a:solidFill>
                  <a:srgbClr val="000000"/>
                </a:solidFill>
              </a:rPr>
              <a:t>13</a:t>
            </a:r>
          </a:p>
        </p:txBody>
      </p:sp>
      <p:sp>
        <p:nvSpPr>
          <p:cNvPr id="6150" name="Прямоугольник 1"/>
          <p:cNvSpPr>
            <a:spLocks noChangeArrowheads="1"/>
          </p:cNvSpPr>
          <p:nvPr/>
        </p:nvSpPr>
        <p:spPr bwMode="auto">
          <a:xfrm>
            <a:off x="323528" y="-32193"/>
            <a:ext cx="5430594" cy="1094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500" b="1" dirty="0">
                <a:solidFill>
                  <a:schemeClr val="bg1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Внешний вид веб-страницы с запущенным приложением для рекомендательной системы «Прогноз показателя «Соотношение матрица-наполнитель»</a:t>
            </a:r>
            <a:endParaRPr lang="ru-RU" sz="15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6D6A67A-73D9-440C-909E-01ED3E2CA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1565276"/>
            <a:ext cx="6480720" cy="516403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12" name="Picture 3" descr="C:\Documents and Settings\Admin\Рабочий стол\Photoshop_Icons_by_Benjigarner\Photoshop Icons by Vincent Garnier\PNG (512x512)\Photoshop - Fresh Green.png">
            <a:extLst>
              <a:ext uri="{FF2B5EF4-FFF2-40B4-BE49-F238E27FC236}">
                <a16:creationId xmlns:a16="http://schemas.microsoft.com/office/drawing/2014/main" id="{0AD3646D-C3B9-4A49-A876-38D93CB50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61447">
            <a:off x="6702416" y="1409727"/>
            <a:ext cx="1609246" cy="1609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3757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Documents and Settings\Admin\Рабочий стол\Новая папка (2)\brazilian_fenix_by_matheuslol-d2ynbtq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050"/>
            <a:ext cx="9144000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27088" y="192088"/>
            <a:ext cx="7777162" cy="7683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ru-RU" sz="4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СПАСИБО ЗА ВНИМАНИЕ!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1F2D663-0BF0-41E6-8872-7C54EEA56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948" y="6114224"/>
            <a:ext cx="2719052" cy="7437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Documents and Settings\Admin\Рабочий стол\Слайды\ршло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1113"/>
            <a:ext cx="9144000" cy="691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8426450" y="6256338"/>
            <a:ext cx="574675" cy="57626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prstClr val="black"/>
              </a:solidFill>
            </a:endParaRPr>
          </a:p>
        </p:txBody>
      </p:sp>
      <p:sp>
        <p:nvSpPr>
          <p:cNvPr id="7172" name="TextBox 7"/>
          <p:cNvSpPr txBox="1">
            <a:spLocks noChangeArrowheads="1"/>
          </p:cNvSpPr>
          <p:nvPr/>
        </p:nvSpPr>
        <p:spPr bwMode="auto">
          <a:xfrm>
            <a:off x="8450263" y="6272213"/>
            <a:ext cx="574675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>
                <a:solidFill>
                  <a:srgbClr val="000000"/>
                </a:solidFill>
              </a:rPr>
              <a:t>1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201137" y="-11113"/>
            <a:ext cx="84249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rgbClr val="17375E"/>
                </a:solidFill>
                <a:latin typeface="Times New Roman" pitchFamily="18" charset="0"/>
                <a:cs typeface="Calibri" pitchFamily="34" charset="0"/>
              </a:rPr>
              <a:t>Цель работы - прогнозирование конечных свойств новых материалов (композиционных материалов) </a:t>
            </a:r>
            <a:endParaRPr lang="ru-RU" sz="2000" dirty="0">
              <a:solidFill>
                <a:srgbClr val="17375E"/>
              </a:solidFill>
            </a:endParaRPr>
          </a:p>
        </p:txBody>
      </p:sp>
      <p:sp>
        <p:nvSpPr>
          <p:cNvPr id="27" name="Прямоугольник 3">
            <a:extLst>
              <a:ext uri="{FF2B5EF4-FFF2-40B4-BE49-F238E27FC236}">
                <a16:creationId xmlns:a16="http://schemas.microsoft.com/office/drawing/2014/main" id="{BC042D6E-96A6-4917-8DE8-5214FFC43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5656" y="1556792"/>
            <a:ext cx="5875898" cy="861774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ru-RU" sz="2500" dirty="0">
                <a:solidFill>
                  <a:srgbClr val="00FFFF"/>
                </a:solidFill>
                <a:latin typeface="Times New Roman" pitchFamily="18" charset="0"/>
                <a:cs typeface="Times New Roman" pitchFamily="18" charset="0"/>
              </a:rPr>
              <a:t>Сравнение алгоритмов машинного обучения для задачи регрессии:</a:t>
            </a:r>
            <a:endParaRPr lang="ru-RU" sz="2500" dirty="0">
              <a:solidFill>
                <a:srgbClr val="00FFFF"/>
              </a:solidFill>
            </a:endParaRPr>
          </a:p>
        </p:txBody>
      </p:sp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DE52FC5E-9B2B-4C28-98D0-754523D658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321352"/>
              </p:ext>
            </p:extLst>
          </p:nvPr>
        </p:nvGraphicFramePr>
        <p:xfrm>
          <a:off x="395536" y="2600198"/>
          <a:ext cx="7848872" cy="3894435"/>
        </p:xfrm>
        <a:graphic>
          <a:graphicData uri="http://schemas.openxmlformats.org/drawingml/2006/table">
            <a:tbl>
              <a:tblPr firstRow="1" firstCol="1" bandRow="1">
                <a:tableStyleId>{5FD0F851-EC5A-4D38-B0AD-8093EC10F338}</a:tableStyleId>
              </a:tblPr>
              <a:tblGrid>
                <a:gridCol w="559062">
                  <a:extLst>
                    <a:ext uri="{9D8B030D-6E8A-4147-A177-3AD203B41FA5}">
                      <a16:colId xmlns:a16="http://schemas.microsoft.com/office/drawing/2014/main" val="940272454"/>
                    </a:ext>
                  </a:extLst>
                </a:gridCol>
                <a:gridCol w="2177242">
                  <a:extLst>
                    <a:ext uri="{9D8B030D-6E8A-4147-A177-3AD203B41FA5}">
                      <a16:colId xmlns:a16="http://schemas.microsoft.com/office/drawing/2014/main" val="237073074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883044443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3309729253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703265930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3629285104"/>
                    </a:ext>
                  </a:extLst>
                </a:gridCol>
              </a:tblGrid>
              <a:tr h="69788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 п/п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Алгоритм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Оценка точности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Время обучения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Линейность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Оптимальное количество параметров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550597370"/>
                  </a:ext>
                </a:extLst>
              </a:tr>
              <a:tr h="4587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Линейная регрессия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Хорошо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Быстрый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cell3D prstMaterial="dkEdge">
                      <a:bevel h="50800" prst="divo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750578702"/>
                  </a:ext>
                </a:extLst>
              </a:tr>
              <a:tr h="6978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Лес принятия решений (случайный лес)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Отлично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Средняя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cell3D prstMaterial="dkEdge">
                      <a:bevel h="50800" prst="divo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625893879"/>
                  </a:ext>
                </a:extLst>
              </a:tr>
              <a:tr h="6978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Метод опорных векторов с линейным ядром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Хорошо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Быстрый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cell3D prstMaterial="dkEdge">
                      <a:bevel h="50800" prst="divo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3475552377"/>
                  </a:ext>
                </a:extLst>
              </a:tr>
              <a:tr h="6978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Метод k-ближайших соседей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Отлично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Средняя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Да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cell3D prstMaterial="dkEdge">
                      <a:bevel h="50800" prst="divo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319076009"/>
                  </a:ext>
                </a:extLst>
              </a:tr>
              <a:tr h="4587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Регрессия нейронной сети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Хорошо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Средняя</a:t>
                      </a:r>
                      <a:endParaRPr lang="ru-RU" sz="150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Нет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5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ru-RU" sz="15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Arial" panose="020B06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h="50800" prst="divot"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4029138701"/>
                  </a:ext>
                </a:extLst>
              </a:tr>
            </a:tbl>
          </a:graphicData>
        </a:graphic>
      </p:graphicFrame>
      <p:pic>
        <p:nvPicPr>
          <p:cNvPr id="28" name="Picture 3" descr="C:\Documents and Settings\Admin\Рабочий стол\Photoshop_Icons_by_Benjigarner\Photoshop Icons by Vincent Garnier\PNG (512x512)\Photoshop -  Pink.png">
            <a:extLst>
              <a:ext uri="{FF2B5EF4-FFF2-40B4-BE49-F238E27FC236}">
                <a16:creationId xmlns:a16="http://schemas.microsoft.com/office/drawing/2014/main" id="{0ECCC8B6-7FFE-410F-AC4F-3B53C1093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54630">
            <a:off x="6957249" y="583791"/>
            <a:ext cx="1584325" cy="158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5089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Documents and Settings\Admin\Рабочий стол\Слайды\шщ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623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8426450" y="6256338"/>
            <a:ext cx="574675" cy="57626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prstClr val="black"/>
              </a:solidFill>
            </a:endParaRPr>
          </a:p>
        </p:txBody>
      </p:sp>
      <p:sp>
        <p:nvSpPr>
          <p:cNvPr id="10244" name="TextBox 7"/>
          <p:cNvSpPr txBox="1">
            <a:spLocks noChangeArrowheads="1"/>
          </p:cNvSpPr>
          <p:nvPr/>
        </p:nvSpPr>
        <p:spPr bwMode="auto">
          <a:xfrm>
            <a:off x="8459788" y="6272213"/>
            <a:ext cx="565150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415E695-0426-4635-9D3A-3B1CEFE56190}"/>
              </a:ext>
            </a:extLst>
          </p:cNvPr>
          <p:cNvSpPr/>
          <p:nvPr/>
        </p:nvSpPr>
        <p:spPr>
          <a:xfrm>
            <a:off x="611559" y="284214"/>
            <a:ext cx="838956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500" b="1" dirty="0">
                <a:solidFill>
                  <a:srgbClr val="008000"/>
                </a:soli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  <a:latin typeface="Times New Roman" pitchFamily="18" charset="0"/>
                <a:cs typeface="Calibri" pitchFamily="34" charset="0"/>
              </a:rPr>
              <a:t>Описание исходных данных: </a:t>
            </a:r>
            <a:endParaRPr lang="ru-RU" sz="2500" dirty="0">
              <a:solidFill>
                <a:srgbClr val="008000"/>
              </a:solidFill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EDA2452-4664-40CC-87E7-7BB06022F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46" y="1625268"/>
            <a:ext cx="7908502" cy="3819956"/>
          </a:xfrm>
          <a:prstGeom prst="rect">
            <a:avLst/>
          </a:prstGeom>
          <a:ln>
            <a:solidFill>
              <a:srgbClr val="FFFF00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10251" name="Picture 3" descr="C:\Documents and Settings\Admin\Рабочий стол\Photoshop_Icons_by_Benjigarner\Photoshop Icons by Vincent Garnier\PNG (512x512)\Photoshop - Fresh Gree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69487">
            <a:off x="0" y="5222186"/>
            <a:ext cx="1454150" cy="145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1340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17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5" descr="C:\Documents and Settings\Admin\Рабочий стол\Новая папка (2)\David Guetta wallpape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0800"/>
            <a:ext cx="9144000" cy="684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4" name="Picture 4" descr="C:\Documents and Settings\Admin\Рабочий стол\Слайды\у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5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 descr="C:\Documents and Settings\Admin\Рабочий стол\cs2_orbs\cs2_orbs\png\bridg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40767">
            <a:off x="7829549" y="359975"/>
            <a:ext cx="12192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8448675" y="6221413"/>
            <a:ext cx="576263" cy="5746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3084" name="TextBox 7"/>
          <p:cNvSpPr txBox="1">
            <a:spLocks noChangeArrowheads="1"/>
          </p:cNvSpPr>
          <p:nvPr/>
        </p:nvSpPr>
        <p:spPr bwMode="auto">
          <a:xfrm>
            <a:off x="8439150" y="6211888"/>
            <a:ext cx="57308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/>
              <a:t>3</a:t>
            </a:r>
          </a:p>
        </p:txBody>
      </p:sp>
      <p:pic>
        <p:nvPicPr>
          <p:cNvPr id="13" name="Picture 6" descr="C:\Documents and Settings\Admin\Рабочий стол\cs2_orbs\cs2_orbs\png\go_liv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157192"/>
            <a:ext cx="1435224" cy="1435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C38AB62-2926-4311-B2E8-656D21A4AEB9}"/>
              </a:ext>
            </a:extLst>
          </p:cNvPr>
          <p:cNvSpPr/>
          <p:nvPr/>
        </p:nvSpPr>
        <p:spPr>
          <a:xfrm>
            <a:off x="576189" y="284214"/>
            <a:ext cx="84249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rgbClr val="FFE7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itchFamily="18" charset="0"/>
                <a:cs typeface="Calibri" pitchFamily="34" charset="0"/>
              </a:rPr>
              <a:t>Гистограммы распределения: </a:t>
            </a:r>
            <a:endParaRPr lang="ru-RU" sz="2000" dirty="0">
              <a:solidFill>
                <a:srgbClr val="FFE7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42F623C-87CD-4AB8-AAD5-D256167E22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28968" y="965830"/>
            <a:ext cx="6068225" cy="5415497"/>
          </a:xfrm>
          <a:prstGeom prst="rect">
            <a:avLst/>
          </a:prstGeom>
          <a:ln>
            <a:solidFill>
              <a:srgbClr val="FFCCFF"/>
            </a:solidFill>
          </a:ln>
          <a:scene3d>
            <a:camera prst="obliqueTopRigh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757101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69A79D5-9D93-4E80-A841-10034205C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33"/>
            <a:ext cx="9144000" cy="6918960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3A0986F-9D07-4D44-B2A6-8CB98A37C6CE}"/>
              </a:ext>
            </a:extLst>
          </p:cNvPr>
          <p:cNvSpPr/>
          <p:nvPr/>
        </p:nvSpPr>
        <p:spPr>
          <a:xfrm>
            <a:off x="8426450" y="6256338"/>
            <a:ext cx="574675" cy="57626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prstClr val="black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415E695-0426-4635-9D3A-3B1CEFE56190}"/>
              </a:ext>
            </a:extLst>
          </p:cNvPr>
          <p:cNvSpPr/>
          <p:nvPr/>
        </p:nvSpPr>
        <p:spPr>
          <a:xfrm>
            <a:off x="70223" y="25400"/>
            <a:ext cx="838956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500" b="1" dirty="0">
                <a:solidFill>
                  <a:schemeClr val="tx2"/>
                </a:soli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  <a:latin typeface="Times New Roman" pitchFamily="18" charset="0"/>
                <a:cs typeface="Calibri" pitchFamily="34" charset="0"/>
              </a:rPr>
              <a:t>Тепловая карта коэффициентов корреляции: </a:t>
            </a:r>
            <a:endParaRPr lang="ru-RU" sz="2500" dirty="0">
              <a:solidFill>
                <a:schemeClr val="tx2"/>
              </a:solidFill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73B5E9C-B326-4E0D-BFA2-B8C7F0981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712" y="797778"/>
            <a:ext cx="5760640" cy="5847159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0" name="Picture 3" descr="C:\Documents and Settings\Admin\Рабочий стол\Photoshop_Icons_by_Benjigarner\Photoshop Icons by Vincent Garnier\PNG (512x512)\Photoshop -  CS3.png">
            <a:extLst>
              <a:ext uri="{FF2B5EF4-FFF2-40B4-BE49-F238E27FC236}">
                <a16:creationId xmlns:a16="http://schemas.microsoft.com/office/drawing/2014/main" id="{A514BCC7-39B7-437C-BA24-D163CF163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065493">
            <a:off x="509886" y="4652048"/>
            <a:ext cx="1787525" cy="178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7">
            <a:extLst>
              <a:ext uri="{FF2B5EF4-FFF2-40B4-BE49-F238E27FC236}">
                <a16:creationId xmlns:a16="http://schemas.microsoft.com/office/drawing/2014/main" id="{798AA7D8-53AE-4A51-80FA-FFCA28D24E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0263" y="6272213"/>
            <a:ext cx="574675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>
                <a:solidFill>
                  <a:srgbClr val="00000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88613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3" descr="C:\Documents and Settings\Admin\Рабочий стол\Новая папка (2)\гнео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8426450" y="6256338"/>
            <a:ext cx="574675" cy="57626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prstClr val="black"/>
              </a:solidFill>
            </a:endParaRPr>
          </a:p>
        </p:txBody>
      </p:sp>
      <p:sp>
        <p:nvSpPr>
          <p:cNvPr id="6149" name="TextBox 7"/>
          <p:cNvSpPr txBox="1">
            <a:spLocks noChangeArrowheads="1"/>
          </p:cNvSpPr>
          <p:nvPr/>
        </p:nvSpPr>
        <p:spPr bwMode="auto">
          <a:xfrm>
            <a:off x="8467725" y="6272213"/>
            <a:ext cx="492125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6150" name="Прямоугольник 1"/>
          <p:cNvSpPr>
            <a:spLocks noChangeArrowheads="1"/>
          </p:cNvSpPr>
          <p:nvPr/>
        </p:nvSpPr>
        <p:spPr bwMode="auto">
          <a:xfrm>
            <a:off x="179512" y="-22449"/>
            <a:ext cx="7341513" cy="966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000" b="1" dirty="0">
                <a:solidFill>
                  <a:schemeClr val="bg1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Диаграммы рассеивания на примере параметров с наибольшей корреляцией</a:t>
            </a:r>
            <a:endParaRPr lang="ru-RU" sz="2000" dirty="0">
              <a:solidFill>
                <a:schemeClr val="bg1"/>
              </a:solidFill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39AE9CC-974D-4AB7-91D5-AA3EF4098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06" y="1744249"/>
            <a:ext cx="7341513" cy="48002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11" name="Picture 3" descr="C:\Documents and Settings\Admin\Рабочий стол\Photoshop_Icons_by_Benjigarner\Photoshop Icons by Vincent Garnier\PNG (512x512)\Photoshop -  Pink.png">
            <a:extLst>
              <a:ext uri="{FF2B5EF4-FFF2-40B4-BE49-F238E27FC236}">
                <a16:creationId xmlns:a16="http://schemas.microsoft.com/office/drawing/2014/main" id="{267E2FEF-4D1F-4F1F-B54D-B52B74093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4949">
            <a:off x="7221563" y="422078"/>
            <a:ext cx="1584325" cy="158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Documents and Settings\Admin\Рабочий стол\Слайды\шщ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623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8400816" y="6106974"/>
            <a:ext cx="574675" cy="57626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prstClr val="black"/>
              </a:solidFill>
            </a:endParaRPr>
          </a:p>
        </p:txBody>
      </p:sp>
      <p:sp>
        <p:nvSpPr>
          <p:cNvPr id="10244" name="TextBox 7"/>
          <p:cNvSpPr txBox="1">
            <a:spLocks noChangeArrowheads="1"/>
          </p:cNvSpPr>
          <p:nvPr/>
        </p:nvSpPr>
        <p:spPr bwMode="auto">
          <a:xfrm>
            <a:off x="8428671" y="6116829"/>
            <a:ext cx="565150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>
                <a:solidFill>
                  <a:srgbClr val="000000"/>
                </a:solidFill>
              </a:rPr>
              <a:t>6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415E695-0426-4635-9D3A-3B1CEFE56190}"/>
              </a:ext>
            </a:extLst>
          </p:cNvPr>
          <p:cNvSpPr/>
          <p:nvPr/>
        </p:nvSpPr>
        <p:spPr>
          <a:xfrm>
            <a:off x="113066" y="-63691"/>
            <a:ext cx="838956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500" b="1" dirty="0">
                <a:solidFill>
                  <a:srgbClr val="008000"/>
                </a:soli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  <a:latin typeface="Times New Roman" pitchFamily="18" charset="0"/>
                <a:cs typeface="Calibri" pitchFamily="34" charset="0"/>
              </a:rPr>
              <a:t>Диаграммы размаха («ящики с усами») с диаграммами рассеивания:</a:t>
            </a:r>
            <a:endParaRPr lang="ru-RU" sz="2500" dirty="0">
              <a:solidFill>
                <a:srgbClr val="008000"/>
              </a:solidFill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pic>
        <p:nvPicPr>
          <p:cNvPr id="10251" name="Picture 3" descr="C:\Documents and Settings\Admin\Рабочий стол\Photoshop_Icons_by_Benjigarner\Photoshop Icons by Vincent Garnier\PNG (512x512)\Photoshop - Fresh Gree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69487">
            <a:off x="223008" y="4907093"/>
            <a:ext cx="1454150" cy="145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D2F6F99-7703-4066-8FB5-1AEDA0A5EEA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 rot="427552">
            <a:off x="3678167" y="1523725"/>
            <a:ext cx="4394133" cy="168239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00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0C0B03A-C3AE-48CE-AA74-AA5B46240EE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 rot="21066387">
            <a:off x="1875775" y="3910486"/>
            <a:ext cx="4358003" cy="170301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00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3E43AA-569C-440E-9E04-3CDA5E02970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235" y="5245553"/>
            <a:ext cx="1443903" cy="144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087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C:\Documents and Settings\Admin\Рабочий стол\Слайды\шщ.png">
            <a:extLst>
              <a:ext uri="{FF2B5EF4-FFF2-40B4-BE49-F238E27FC236}">
                <a16:creationId xmlns:a16="http://schemas.microsoft.com/office/drawing/2014/main" id="{71D8C655-96F4-4DE6-9F8B-C6F24C194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5" descr="C:\Documents and Settings\Admin\Рабочий стол\Новая папка (2)\David Guetta wallpape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613" y="-32303"/>
            <a:ext cx="9144000" cy="684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7C48C4B6-283D-45EE-977D-E4061B279423}"/>
              </a:ext>
            </a:extLst>
          </p:cNvPr>
          <p:cNvSpPr/>
          <p:nvPr/>
        </p:nvSpPr>
        <p:spPr>
          <a:xfrm>
            <a:off x="8381751" y="6054103"/>
            <a:ext cx="574675" cy="57626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prstClr val="black"/>
              </a:solidFill>
            </a:endParaRPr>
          </a:p>
        </p:txBody>
      </p:sp>
      <p:sp>
        <p:nvSpPr>
          <p:cNvPr id="3084" name="TextBox 7"/>
          <p:cNvSpPr txBox="1">
            <a:spLocks noChangeArrowheads="1"/>
          </p:cNvSpPr>
          <p:nvPr/>
        </p:nvSpPr>
        <p:spPr bwMode="auto">
          <a:xfrm>
            <a:off x="8381751" y="6022563"/>
            <a:ext cx="57308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/>
              <a:t>7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C38AB62-2926-4311-B2E8-656D21A4AEB9}"/>
              </a:ext>
            </a:extLst>
          </p:cNvPr>
          <p:cNvSpPr/>
          <p:nvPr/>
        </p:nvSpPr>
        <p:spPr>
          <a:xfrm>
            <a:off x="613802" y="-13076"/>
            <a:ext cx="84249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rgbClr val="0066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itchFamily="18" charset="0"/>
                <a:cs typeface="Calibri" pitchFamily="34" charset="0"/>
              </a:rPr>
              <a:t>Парный график: </a:t>
            </a:r>
            <a:endParaRPr lang="ru-RU" sz="2000" dirty="0">
              <a:solidFill>
                <a:srgbClr val="0066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B41F982-6489-482A-B59B-1828ED8AB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889" y="412434"/>
            <a:ext cx="6350219" cy="6331487"/>
          </a:xfrm>
          <a:prstGeom prst="rect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</p:pic>
      <p:pic>
        <p:nvPicPr>
          <p:cNvPr id="15" name="Picture 3" descr="C:\Documents and Settings\Admin\Рабочий стол\Photoshop_Icons_by_Benjigarner\Photoshop Icons by Vincent Garnier\PNG (512x512)\Photoshop -  Pink.png">
            <a:extLst>
              <a:ext uri="{FF2B5EF4-FFF2-40B4-BE49-F238E27FC236}">
                <a16:creationId xmlns:a16="http://schemas.microsoft.com/office/drawing/2014/main" id="{6B07EB44-287C-4444-8148-774DC9AE8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16" y="5301207"/>
            <a:ext cx="1444160" cy="1442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13161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69A79D5-9D93-4E80-A841-10034205C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33"/>
            <a:ext cx="9144000" cy="6918960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3A0986F-9D07-4D44-B2A6-8CB98A37C6CE}"/>
              </a:ext>
            </a:extLst>
          </p:cNvPr>
          <p:cNvSpPr/>
          <p:nvPr/>
        </p:nvSpPr>
        <p:spPr>
          <a:xfrm>
            <a:off x="8426450" y="6256338"/>
            <a:ext cx="574675" cy="57626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ru-RU">
              <a:solidFill>
                <a:prstClr val="black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415E695-0426-4635-9D3A-3B1CEFE56190}"/>
              </a:ext>
            </a:extLst>
          </p:cNvPr>
          <p:cNvSpPr/>
          <p:nvPr/>
        </p:nvSpPr>
        <p:spPr>
          <a:xfrm>
            <a:off x="179512" y="-16531"/>
            <a:ext cx="83895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00" b="1" dirty="0">
                <a:solidFill>
                  <a:schemeClr val="tx2"/>
                </a:soli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  <a:latin typeface="Times New Roman" pitchFamily="18" charset="0"/>
                <a:cs typeface="Calibri" pitchFamily="34" charset="0"/>
              </a:rPr>
              <a:t>Описательная статистика после нормализации данных методом «</a:t>
            </a:r>
            <a:r>
              <a:rPr lang="en-US" sz="2200" b="1" dirty="0" err="1">
                <a:solidFill>
                  <a:schemeClr val="tx2"/>
                </a:soli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  <a:latin typeface="Times New Roman" pitchFamily="18" charset="0"/>
                <a:cs typeface="Calibri" pitchFamily="34" charset="0"/>
              </a:rPr>
              <a:t>MinMaxScaler</a:t>
            </a:r>
            <a:r>
              <a:rPr lang="en-US" sz="2200" b="1" dirty="0">
                <a:solidFill>
                  <a:schemeClr val="tx2"/>
                </a:soli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  <a:latin typeface="Times New Roman" pitchFamily="18" charset="0"/>
                <a:cs typeface="Calibri" pitchFamily="34" charset="0"/>
              </a:rPr>
              <a:t>()»</a:t>
            </a:r>
            <a:r>
              <a:rPr lang="ru-RU" sz="2200" b="1" dirty="0">
                <a:solidFill>
                  <a:schemeClr val="tx2"/>
                </a:solidFill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  <a:latin typeface="Times New Roman" pitchFamily="18" charset="0"/>
                <a:cs typeface="Calibri" pitchFamily="34" charset="0"/>
              </a:rPr>
              <a:t>:</a:t>
            </a:r>
            <a:endParaRPr lang="ru-RU" sz="2200" dirty="0">
              <a:solidFill>
                <a:schemeClr val="tx2"/>
              </a:solidFill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798AA7D8-53AE-4A51-80FA-FFCA28D24E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0263" y="6272213"/>
            <a:ext cx="574675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ru-RU" sz="3200" dirty="0">
                <a:solidFill>
                  <a:srgbClr val="000000"/>
                </a:solidFill>
              </a:rPr>
              <a:t>8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C176D9C-EDB4-43CD-A520-2943BC4B2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681" y="1631733"/>
            <a:ext cx="6480720" cy="4032277"/>
          </a:xfrm>
          <a:prstGeom prst="rect">
            <a:avLst/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  <p:pic>
        <p:nvPicPr>
          <p:cNvPr id="10" name="Picture 3" descr="C:\Documents and Settings\Admin\Рабочий стол\Photoshop_Icons_by_Benjigarner\Photoshop Icons by Vincent Garnier\PNG (512x512)\Photoshop -  CS3.png">
            <a:extLst>
              <a:ext uri="{FF2B5EF4-FFF2-40B4-BE49-F238E27FC236}">
                <a16:creationId xmlns:a16="http://schemas.microsoft.com/office/drawing/2014/main" id="{A514BCC7-39B7-437C-BA24-D163CF163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065493">
            <a:off x="127461" y="4770248"/>
            <a:ext cx="1787525" cy="178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557082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</Template>
  <TotalTime>547</TotalTime>
  <Words>403</Words>
  <Application>Microsoft Office PowerPoint</Application>
  <PresentationFormat>Экран (4:3)</PresentationFormat>
  <Paragraphs>91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Admin</dc:creator>
  <cp:lastModifiedBy>Левичева Надежда</cp:lastModifiedBy>
  <cp:revision>66</cp:revision>
  <dcterms:created xsi:type="dcterms:W3CDTF">2012-11-18T07:58:06Z</dcterms:created>
  <dcterms:modified xsi:type="dcterms:W3CDTF">2022-06-14T20:46:43Z</dcterms:modified>
</cp:coreProperties>
</file>

<file path=docProps/thumbnail.jpeg>
</file>